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84" r:id="rId3"/>
    <p:sldId id="293" r:id="rId4"/>
    <p:sldId id="331" r:id="rId5"/>
    <p:sldId id="321" r:id="rId6"/>
    <p:sldId id="322" r:id="rId7"/>
    <p:sldId id="323" r:id="rId8"/>
    <p:sldId id="324" r:id="rId9"/>
    <p:sldId id="332" r:id="rId10"/>
    <p:sldId id="325" r:id="rId11"/>
    <p:sldId id="326" r:id="rId12"/>
    <p:sldId id="327" r:id="rId13"/>
    <p:sldId id="328" r:id="rId14"/>
    <p:sldId id="329" r:id="rId15"/>
    <p:sldId id="309" r:id="rId16"/>
    <p:sldId id="335" r:id="rId17"/>
    <p:sldId id="306" r:id="rId18"/>
    <p:sldId id="317" r:id="rId19"/>
    <p:sldId id="294" r:id="rId20"/>
    <p:sldId id="308" r:id="rId21"/>
    <p:sldId id="336" r:id="rId22"/>
    <p:sldId id="338" r:id="rId23"/>
    <p:sldId id="337" r:id="rId24"/>
    <p:sldId id="310" r:id="rId25"/>
    <p:sldId id="307" r:id="rId26"/>
    <p:sldId id="311" r:id="rId27"/>
    <p:sldId id="312" r:id="rId28"/>
    <p:sldId id="313" r:id="rId29"/>
    <p:sldId id="315" r:id="rId30"/>
    <p:sldId id="334" r:id="rId31"/>
    <p:sldId id="314" r:id="rId32"/>
    <p:sldId id="333" r:id="rId33"/>
    <p:sldId id="316" r:id="rId34"/>
  </p:sldIdLst>
  <p:sldSz cx="9144000" cy="6858000" type="screen4x3"/>
  <p:notesSz cx="9874250" cy="67246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66" autoAdjust="0"/>
  </p:normalViewPr>
  <p:slideViewPr>
    <p:cSldViewPr>
      <p:cViewPr>
        <p:scale>
          <a:sx n="94" d="100"/>
          <a:sy n="94" d="100"/>
        </p:scale>
        <p:origin x="-474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BD023B-E34C-49C6-99C0-126B8AF88C4F}" type="datetimeFigureOut">
              <a:rPr lang="en-US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4B6EBD-8113-4952-892C-9373D41D03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488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4CC653-E54D-455F-A8EF-AC69FBA3DE39}" type="datetimeFigureOut">
              <a:rPr lang="en-US"/>
              <a:pPr/>
              <a:t>10/8/2017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6F9FE6D-9B95-4BC2-9281-99511A52DE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2123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8713E7-9AEA-47B1-9CEC-B47515EC4E47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0CD0A2-5B64-46BF-9F50-5A5FBD1726A7}" type="slidenum">
              <a:rPr lang="en-GB"/>
              <a:pPr/>
              <a:t>12</a:t>
            </a:fld>
            <a:endParaRPr lang="en-GB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55963" y="506413"/>
            <a:ext cx="3357562" cy="2517775"/>
          </a:xfrm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16038" y="3194050"/>
            <a:ext cx="7239000" cy="3025775"/>
          </a:xfrm>
          <a:noFill/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14A9811-5D15-495A-AC56-9656CAF75E13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9FE347-14D9-4DEC-A906-35F921235DE4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B30F57-9970-4E65-9602-96EE44CFB87F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4590601-332D-44FE-8C80-12CEAC477722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F44913-C09E-4DFE-8BD3-58CADAA587BB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DAE8B1-EC1E-472F-B95B-29D1A98583BC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C2A398-4025-4E5E-9030-302C34780B84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dirty="0" smtClean="0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ED6511B-883A-479F-9CC3-5DCE3A475458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4B7DF74-6A20-43C0-A9D2-79F1651550A1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DFBD0F0-F216-4B05-B871-0867CA4E282C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400F0E-17D5-42A6-99DD-3E9FD051EB2F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F1CE31D-21CD-43C0-9DC0-A2255328AA3B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C34CF0-47A2-4A49-BBBC-0BD71B789B59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5EA8603-95CB-44C5-92D1-BB474C9B3119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B3AD38C-49DE-4E3A-822C-C5A578AAFEC9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468741B-8D6D-4285-BDF9-F9E2D73FDB20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1BF32CF-FF19-4A25-B483-B1B44A2ACB17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ECC1EF-8B4C-4D8E-AB2C-87D7C0D54D13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569F0A-DEDA-4DD8-B435-80726E834AA3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768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E82528C-BD5C-4493-86B0-D1C5B4FB78EA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AE5B11-0A15-440B-AA6F-98FD45CABC00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41F8F0-B767-427A-B8C9-ACFE5C474EB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D88697-6239-4B04-B06B-69FFCA206E3B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2CDAC4B-F6D1-451E-901F-DAFB1751F33A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F83AD3-E621-493B-87FC-E70D3E140D07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B8130B-E7FE-41D3-BE23-44FD8C88871D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18B5D86-D47F-4209-B413-5A45B4BC8530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67B2D6-1EF5-47C5-BA6D-F33DF4D08F68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EBCAF-D7ED-4CDE-97CC-7A2349B09E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F83186-0540-4640-9D23-5DDF2BF947D0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22693-DA4B-4AD4-B2D6-1509A4B4265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153BAC-A88E-423E-A352-DFA4C98E3026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C9656-27D9-478E-9A68-21579643714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C69CCD-C618-42C4-85CA-E34291119557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F2473-ACDA-4541-A437-EB05209291E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0208EE-0294-4EAA-A75D-D4CF9C0BA76F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049D8-E67C-44AC-A46A-BB9FB92DBF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1973B7-028A-4820-8D0E-23491116773A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D98B0-66E8-4513-8D1A-04238C80832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4A41F5-3C56-4431-8E03-95E3D7491CBA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78F74-3D2C-400F-81F9-AF73B00A52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C956F-A16A-4622-A57A-EF4AA889BE7E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4A50C-2FF7-4650-AAFD-C822464B8D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630140-B0F9-44A4-A577-B936C45383D7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96F68-5BD6-49D2-8922-C3EDD26F217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1CE2D8-9296-4335-A5E8-C572F0BE53A8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CC251-F97C-4509-95DA-021FDC8B800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AB84B4-93BD-4279-BCE0-DEB46A1CE54B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DA191-9CE4-4CC9-96D3-1258B50D83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AA3ED8D-DE3E-4343-A6FB-EF0FFACFB2BE}" type="datetimeFigureOut">
              <a:rPr lang="en-GB"/>
              <a:pPr/>
              <a:t>08/10/2017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47AED85-1876-46DD-8C08-FF57A007A5C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2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n-GB" b="1" dirty="0" err="1" smtClean="0">
                <a:solidFill>
                  <a:schemeClr val="bg1"/>
                </a:solidFill>
                <a:latin typeface="Arial Narrow" charset="0"/>
              </a:rPr>
              <a:t>iPROCEEDS</a:t>
            </a:r>
            <a:r>
              <a:rPr lang="en-GB" b="1" dirty="0" smtClean="0">
                <a:solidFill>
                  <a:schemeClr val="bg1"/>
                </a:solidFill>
                <a:latin typeface="Arial Narrow" charset="0"/>
              </a:rPr>
              <a:t> </a:t>
            </a: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sz="14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GB" sz="1600" b="1" dirty="0" smtClean="0">
              <a:solidFill>
                <a:schemeClr val="bg1"/>
              </a:solidFill>
              <a:latin typeface="Arial Narrow" charset="0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>
              <a:latin typeface="Calibri" charset="0"/>
              <a:ea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GB" sz="3200" b="1">
                <a:solidFill>
                  <a:schemeClr val="bg1"/>
                </a:solidFill>
                <a:latin typeface="Arial Narrow" pitchFamily="34" charset="0"/>
              </a:rPr>
              <a:t>iPROCEEDS </a:t>
            </a:r>
          </a:p>
          <a:p>
            <a:pPr eaLnBrk="1" hangingPunct="1"/>
            <a:r>
              <a:rPr lang="en-GB" sz="1400" b="1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</a:endParaRPr>
          </a:p>
          <a:p>
            <a:pPr eaLnBrk="1" hangingPunct="1"/>
            <a:endParaRPr lang="en-GB" sz="1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67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hr-HR" dirty="0" smtClean="0"/>
              <a:t>dentifikovanje osumnjičenih lica na internetu</a:t>
            </a:r>
            <a:endParaRPr lang="en-US" dirty="0" smtClean="0"/>
          </a:p>
        </p:txBody>
      </p:sp>
      <p:sp>
        <p:nvSpPr>
          <p:cNvPr id="15369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98989"/>
                </a:solidFill>
              </a:rPr>
              <a:t>Se</a:t>
            </a:r>
            <a:r>
              <a:rPr lang="hr-HR" dirty="0" smtClean="0">
                <a:solidFill>
                  <a:srgbClr val="898989"/>
                </a:solidFill>
              </a:rPr>
              <a:t>sija</a:t>
            </a:r>
            <a:r>
              <a:rPr lang="en-US" dirty="0" smtClean="0">
                <a:solidFill>
                  <a:srgbClr val="898989"/>
                </a:solidFill>
              </a:rPr>
              <a:t> 1.1.4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en-US" dirty="0" smtClean="0"/>
              <a:t>E</a:t>
            </a:r>
            <a:r>
              <a:rPr lang="sr-Latn-BA" dirty="0" smtClean="0"/>
              <a:t>-</a:t>
            </a:r>
            <a:r>
              <a:rPr lang="en-US" dirty="0" smtClean="0"/>
              <a:t>mail</a:t>
            </a:r>
            <a:r>
              <a:rPr lang="hr-HR" dirty="0" smtClean="0"/>
              <a:t> </a:t>
            </a:r>
            <a:r>
              <a:rPr lang="hr-HR" dirty="0" smtClean="0"/>
              <a:t>aktivnost</a:t>
            </a:r>
            <a:endParaRPr lang="en-US" dirty="0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700" dirty="0" smtClean="0"/>
              <a:t>E</a:t>
            </a:r>
            <a:r>
              <a:rPr lang="sr-Latn-BA" sz="2700" dirty="0" smtClean="0"/>
              <a:t>-</a:t>
            </a:r>
            <a:r>
              <a:rPr lang="en-US" sz="2700" dirty="0" smtClean="0"/>
              <a:t>mail </a:t>
            </a:r>
            <a:r>
              <a:rPr lang="hr-HR" sz="2700" dirty="0" smtClean="0"/>
              <a:t>se ne šalje direktno od jedne osobe do druge</a:t>
            </a:r>
            <a:r>
              <a:rPr lang="en-US" sz="27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hr-HR" sz="2700" dirty="0" smtClean="0"/>
              <a:t>Umesto toga, koristi se tehnika poznata kao “sačuvati i proslediti”.</a:t>
            </a:r>
            <a:r>
              <a:rPr lang="en-US" sz="27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hr-HR" sz="2700" dirty="0" smtClean="0"/>
              <a:t>Zapisi o čuvanju i prosleđivanju određene </a:t>
            </a:r>
            <a:r>
              <a:rPr lang="hr-HR" sz="2700" dirty="0" smtClean="0"/>
              <a:t>e-mail </a:t>
            </a:r>
            <a:r>
              <a:rPr lang="hr-HR" sz="2700" dirty="0" smtClean="0"/>
              <a:t>poruke su povezani sa tom porukom.</a:t>
            </a:r>
            <a:endParaRPr lang="en-US" sz="2700" dirty="0" smtClean="0"/>
          </a:p>
          <a:p>
            <a:pPr>
              <a:lnSpc>
                <a:spcPct val="90000"/>
              </a:lnSpc>
            </a:pPr>
            <a:r>
              <a:rPr lang="hr-HR" sz="2700" dirty="0" smtClean="0"/>
              <a:t>Svaka osoba ima server za dolazeće i odlazeće poruke, a </a:t>
            </a:r>
            <a:r>
              <a:rPr lang="hr-HR" sz="2700" dirty="0" smtClean="0"/>
              <a:t>e-mail </a:t>
            </a:r>
            <a:r>
              <a:rPr lang="hr-HR" sz="2700" dirty="0" smtClean="0"/>
              <a:t>se šalje i dostavlja kao što je prikazano na sledećem slajdu</a:t>
            </a:r>
            <a:r>
              <a:rPr lang="en-US" sz="27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en-US" dirty="0" smtClean="0"/>
              <a:t>E</a:t>
            </a:r>
            <a:r>
              <a:rPr lang="sr-Latn-BA" dirty="0" smtClean="0"/>
              <a:t>-</a:t>
            </a:r>
            <a:r>
              <a:rPr lang="en-US" dirty="0" smtClean="0"/>
              <a:t>mail </a:t>
            </a:r>
            <a:r>
              <a:rPr lang="hr-HR" dirty="0" smtClean="0"/>
              <a:t>aktivnost</a:t>
            </a:r>
            <a:endParaRPr lang="en-US" dirty="0" smtClean="0"/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</a:t>
            </a:r>
            <a:r>
              <a:rPr lang="sr-Latn-BA" dirty="0" smtClean="0"/>
              <a:t>-</a:t>
            </a:r>
            <a:r>
              <a:rPr lang="en-US" dirty="0" smtClean="0"/>
              <a:t>mail </a:t>
            </a:r>
            <a:r>
              <a:rPr lang="hr-HR" dirty="0" smtClean="0"/>
              <a:t>se ne šalje direktno od jedne osobe do druge</a:t>
            </a:r>
            <a:r>
              <a:rPr lang="en-US" dirty="0" smtClean="0"/>
              <a:t>. </a:t>
            </a:r>
          </a:p>
          <a:p>
            <a:r>
              <a:rPr lang="hr-HR" dirty="0" smtClean="0"/>
              <a:t>Umesto toga, koristi se tehnika poznata kao “sačuvati i proslediti”</a:t>
            </a:r>
            <a:r>
              <a:rPr lang="en-US" dirty="0" smtClean="0"/>
              <a:t>. </a:t>
            </a:r>
          </a:p>
          <a:p>
            <a:r>
              <a:rPr lang="hr-HR" dirty="0" smtClean="0"/>
              <a:t>Svaka osoba ima mail server za dolazeće i odlazeće poruke i </a:t>
            </a:r>
            <a:r>
              <a:rPr lang="hr-HR" dirty="0" smtClean="0"/>
              <a:t>e-mail </a:t>
            </a:r>
            <a:r>
              <a:rPr lang="hr-HR" dirty="0" smtClean="0"/>
              <a:t>se šalje i dostavlja kao što je prikazano na sledećem slajdu.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Line 2"/>
          <p:cNvSpPr>
            <a:spLocks noChangeShapeType="1"/>
          </p:cNvSpPr>
          <p:nvPr/>
        </p:nvSpPr>
        <p:spPr bwMode="auto">
          <a:xfrm>
            <a:off x="6877050" y="4076700"/>
            <a:ext cx="574675" cy="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BA"/>
          </a:p>
        </p:txBody>
      </p:sp>
      <p:sp>
        <p:nvSpPr>
          <p:cNvPr id="103427" name="Line 3"/>
          <p:cNvSpPr>
            <a:spLocks noChangeShapeType="1"/>
          </p:cNvSpPr>
          <p:nvPr/>
        </p:nvSpPr>
        <p:spPr bwMode="auto">
          <a:xfrm flipV="1">
            <a:off x="1331913" y="4365625"/>
            <a:ext cx="935037" cy="86360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BA"/>
          </a:p>
        </p:txBody>
      </p:sp>
      <p:sp>
        <p:nvSpPr>
          <p:cNvPr id="103428" name="Line 4"/>
          <p:cNvSpPr>
            <a:spLocks noChangeShapeType="1"/>
          </p:cNvSpPr>
          <p:nvPr/>
        </p:nvSpPr>
        <p:spPr bwMode="auto">
          <a:xfrm flipV="1">
            <a:off x="2700338" y="3141663"/>
            <a:ext cx="792162" cy="646112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BA"/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5219700" y="2924175"/>
            <a:ext cx="863600" cy="79375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BA"/>
          </a:p>
        </p:txBody>
      </p:sp>
      <p:sp>
        <p:nvSpPr>
          <p:cNvPr id="103430" name="Line 6"/>
          <p:cNvSpPr>
            <a:spLocks noChangeShapeType="1"/>
          </p:cNvSpPr>
          <p:nvPr/>
        </p:nvSpPr>
        <p:spPr bwMode="auto">
          <a:xfrm flipH="1">
            <a:off x="7885113" y="4365625"/>
            <a:ext cx="0" cy="64770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r-Latn-BA"/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395288" y="3644900"/>
            <a:ext cx="1008062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POP3</a:t>
            </a:r>
          </a:p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Server</a:t>
            </a:r>
          </a:p>
        </p:txBody>
      </p:sp>
      <p:sp useBgFill="1">
        <p:nvSpPr>
          <p:cNvPr id="21512" name="Cloud"/>
          <p:cNvSpPr>
            <a:spLocks noChangeAspect="1" noEditPoints="1" noChangeArrowheads="1"/>
          </p:cNvSpPr>
          <p:nvPr/>
        </p:nvSpPr>
        <p:spPr bwMode="auto">
          <a:xfrm>
            <a:off x="2916238" y="1196975"/>
            <a:ext cx="3168650" cy="2124075"/>
          </a:xfrm>
          <a:custGeom>
            <a:avLst/>
            <a:gdLst>
              <a:gd name="T0" fmla="*/ 211540981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117447560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GB" sz="2400" b="1">
              <a:latin typeface="Calibri" charset="0"/>
              <a:ea typeface="MS PGothic" charset="0"/>
              <a:cs typeface="Arial" charset="0"/>
            </a:endParaRPr>
          </a:p>
          <a:p>
            <a:pPr algn="ctr">
              <a:defRPr/>
            </a:pPr>
            <a:r>
              <a:rPr lang="en-GB" sz="4000" b="1">
                <a:latin typeface="Calibri" charset="0"/>
                <a:ea typeface="MS PGothic" charset="0"/>
                <a:cs typeface="Arial" charset="0"/>
              </a:rPr>
              <a:t>Internet</a:t>
            </a:r>
          </a:p>
        </p:txBody>
      </p:sp>
      <p:sp>
        <p:nvSpPr>
          <p:cNvPr id="35848" name="computr2"/>
          <p:cNvSpPr>
            <a:spLocks noEditPoints="1" noChangeArrowheads="1"/>
          </p:cNvSpPr>
          <p:nvPr/>
        </p:nvSpPr>
        <p:spPr bwMode="auto">
          <a:xfrm>
            <a:off x="539750" y="5013325"/>
            <a:ext cx="1800225" cy="15128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sr-Latn-BA"/>
          </a:p>
        </p:txBody>
      </p:sp>
      <p:sp>
        <p:nvSpPr>
          <p:cNvPr id="35849" name="computr2"/>
          <p:cNvSpPr>
            <a:spLocks noEditPoints="1" noChangeArrowheads="1"/>
          </p:cNvSpPr>
          <p:nvPr/>
        </p:nvSpPr>
        <p:spPr bwMode="auto">
          <a:xfrm>
            <a:off x="6875463" y="5013325"/>
            <a:ext cx="1800225" cy="15113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sr-Latn-BA"/>
          </a:p>
        </p:txBody>
      </p:sp>
      <p:sp>
        <p:nvSpPr>
          <p:cNvPr id="35850" name="Rectangle 12"/>
          <p:cNvSpPr>
            <a:spLocks noChangeArrowheads="1"/>
          </p:cNvSpPr>
          <p:nvPr/>
        </p:nvSpPr>
        <p:spPr bwMode="auto">
          <a:xfrm>
            <a:off x="1835150" y="3644900"/>
            <a:ext cx="1008063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SMTP</a:t>
            </a:r>
          </a:p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Server</a:t>
            </a:r>
          </a:p>
        </p:txBody>
      </p:sp>
      <p:sp>
        <p:nvSpPr>
          <p:cNvPr id="35851" name="Rectangle 13"/>
          <p:cNvSpPr>
            <a:spLocks noChangeArrowheads="1"/>
          </p:cNvSpPr>
          <p:nvPr/>
        </p:nvSpPr>
        <p:spPr bwMode="auto">
          <a:xfrm>
            <a:off x="7451725" y="3716338"/>
            <a:ext cx="1008063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POP3</a:t>
            </a:r>
          </a:p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Server</a:t>
            </a:r>
          </a:p>
        </p:txBody>
      </p:sp>
      <p:sp>
        <p:nvSpPr>
          <p:cNvPr id="35852" name="Rectangle 14"/>
          <p:cNvSpPr>
            <a:spLocks noChangeArrowheads="1"/>
          </p:cNvSpPr>
          <p:nvPr/>
        </p:nvSpPr>
        <p:spPr bwMode="auto">
          <a:xfrm>
            <a:off x="6084888" y="3716338"/>
            <a:ext cx="1008062" cy="720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SMTP</a:t>
            </a:r>
          </a:p>
          <a:p>
            <a:pPr algn="ctr"/>
            <a:r>
              <a:rPr lang="en-GB" b="1">
                <a:solidFill>
                  <a:schemeClr val="bg1"/>
                </a:solidFill>
                <a:cs typeface="Arial" pitchFamily="34" charset="0"/>
              </a:rPr>
              <a:t>Server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2362200" y="4343400"/>
            <a:ext cx="19812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dirty="0" smtClean="0">
                <a:cs typeface="Arial" pitchFamily="34" charset="0"/>
              </a:rPr>
              <a:t>Kad Alis pritisne </a:t>
            </a:r>
            <a:r>
              <a:rPr lang="en-GB" dirty="0" smtClean="0">
                <a:cs typeface="Arial" pitchFamily="34" charset="0"/>
              </a:rPr>
              <a:t> </a:t>
            </a:r>
            <a:r>
              <a:rPr lang="en-GB" dirty="0">
                <a:cs typeface="Arial" pitchFamily="34" charset="0"/>
              </a:rPr>
              <a:t>SEND </a:t>
            </a:r>
            <a:r>
              <a:rPr lang="hr-HR" dirty="0" smtClean="0">
                <a:cs typeface="Arial" pitchFamily="34" charset="0"/>
              </a:rPr>
              <a:t>njen </a:t>
            </a:r>
            <a:r>
              <a:rPr lang="hr-HR" dirty="0" smtClean="0">
                <a:cs typeface="Arial" pitchFamily="34" charset="0"/>
              </a:rPr>
              <a:t>e-mail </a:t>
            </a:r>
            <a:r>
              <a:rPr lang="hr-HR" dirty="0" smtClean="0">
                <a:cs typeface="Arial" pitchFamily="34" charset="0"/>
              </a:rPr>
              <a:t>prelazi s njenog računara na Internet Service Provider  odlazeći mail server</a:t>
            </a:r>
            <a:endParaRPr lang="en-GB" dirty="0">
              <a:cs typeface="Arial" pitchFamily="34" charset="0"/>
            </a:endParaRPr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179388" y="2492375"/>
            <a:ext cx="2808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dirty="0" smtClean="0">
                <a:cs typeface="Arial" pitchFamily="34" charset="0"/>
              </a:rPr>
              <a:t>Alisin ISP onda prosleđuje E-mail na internet </a:t>
            </a:r>
            <a:endParaRPr lang="en-GB" dirty="0">
              <a:cs typeface="Arial" pitchFamily="34" charset="0"/>
            </a:endParaRPr>
          </a:p>
        </p:txBody>
      </p:sp>
      <p:sp>
        <p:nvSpPr>
          <p:cNvPr id="103441" name="Text Box 17"/>
          <p:cNvSpPr txBox="1">
            <a:spLocks noChangeArrowheads="1"/>
          </p:cNvSpPr>
          <p:nvPr/>
        </p:nvSpPr>
        <p:spPr bwMode="auto">
          <a:xfrm>
            <a:off x="6781800" y="2492375"/>
            <a:ext cx="2274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dirty="0" smtClean="0">
                <a:cs typeface="Arial" pitchFamily="34" charset="0"/>
              </a:rPr>
              <a:t>E-mail </a:t>
            </a:r>
            <a:r>
              <a:rPr lang="hr-HR" dirty="0" smtClean="0">
                <a:cs typeface="Arial" pitchFamily="34" charset="0"/>
              </a:rPr>
              <a:t>se prosleđuje dolazećem</a:t>
            </a:r>
            <a:r>
              <a:rPr lang="en-GB" dirty="0" smtClean="0">
                <a:cs typeface="Arial" pitchFamily="34" charset="0"/>
              </a:rPr>
              <a:t> </a:t>
            </a:r>
            <a:r>
              <a:rPr lang="en-GB" dirty="0">
                <a:cs typeface="Arial" pitchFamily="34" charset="0"/>
              </a:rPr>
              <a:t>(POP3) mail </a:t>
            </a:r>
            <a:r>
              <a:rPr lang="en-GB" dirty="0" smtClean="0">
                <a:cs typeface="Arial" pitchFamily="34" charset="0"/>
              </a:rPr>
              <a:t>server</a:t>
            </a:r>
            <a:r>
              <a:rPr lang="hr-HR" dirty="0" smtClean="0">
                <a:cs typeface="Arial" pitchFamily="34" charset="0"/>
              </a:rPr>
              <a:t>u</a:t>
            </a:r>
            <a:r>
              <a:rPr lang="en-GB" dirty="0" smtClean="0">
                <a:cs typeface="Arial" pitchFamily="34" charset="0"/>
              </a:rPr>
              <a:t> </a:t>
            </a:r>
            <a:r>
              <a:rPr lang="hr-HR" dirty="0" smtClean="0">
                <a:cs typeface="Arial" pitchFamily="34" charset="0"/>
              </a:rPr>
              <a:t>Bobovog</a:t>
            </a:r>
            <a:r>
              <a:rPr lang="en-GB" dirty="0" smtClean="0">
                <a:cs typeface="Arial" pitchFamily="34" charset="0"/>
              </a:rPr>
              <a:t> </a:t>
            </a:r>
            <a:r>
              <a:rPr lang="en-GB" dirty="0">
                <a:cs typeface="Arial" pitchFamily="34" charset="0"/>
              </a:rPr>
              <a:t>ISP</a:t>
            </a:r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5486400" y="4572000"/>
            <a:ext cx="1600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dirty="0" smtClean="0">
                <a:cs typeface="Arial" pitchFamily="34" charset="0"/>
              </a:rPr>
              <a:t>Sledeći put kad se Bob poveže na svoj </a:t>
            </a:r>
            <a:r>
              <a:rPr lang="en-GB" dirty="0" smtClean="0">
                <a:cs typeface="Arial" pitchFamily="34" charset="0"/>
              </a:rPr>
              <a:t>ISP </a:t>
            </a:r>
            <a:r>
              <a:rPr lang="hr-HR" dirty="0" smtClean="0">
                <a:cs typeface="Arial" pitchFamily="34" charset="0"/>
              </a:rPr>
              <a:t>e-mail </a:t>
            </a:r>
            <a:r>
              <a:rPr lang="hr-HR" dirty="0" smtClean="0">
                <a:cs typeface="Arial" pitchFamily="34" charset="0"/>
              </a:rPr>
              <a:t>se skida na njegov računar </a:t>
            </a:r>
            <a:endParaRPr lang="en-GB" dirty="0">
              <a:cs typeface="Arial" pitchFamily="34" charset="0"/>
            </a:endParaRPr>
          </a:p>
        </p:txBody>
      </p:sp>
      <p:sp>
        <p:nvSpPr>
          <p:cNvPr id="35857" name="Rectangle 19"/>
          <p:cNvSpPr>
            <a:spLocks noChangeArrowheads="1"/>
          </p:cNvSpPr>
          <p:nvPr/>
        </p:nvSpPr>
        <p:spPr bwMode="auto">
          <a:xfrm>
            <a:off x="1042988" y="5157788"/>
            <a:ext cx="792162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/>
              <a:t>ALICE</a:t>
            </a:r>
          </a:p>
        </p:txBody>
      </p:sp>
      <p:sp>
        <p:nvSpPr>
          <p:cNvPr id="35858" name="Rectangle 20"/>
          <p:cNvSpPr>
            <a:spLocks noChangeArrowheads="1"/>
          </p:cNvSpPr>
          <p:nvPr/>
        </p:nvSpPr>
        <p:spPr bwMode="auto">
          <a:xfrm>
            <a:off x="7380288" y="5157788"/>
            <a:ext cx="792162" cy="5762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2000" b="1">
                <a:solidFill>
                  <a:schemeClr val="bg1"/>
                </a:solidFill>
              </a:rPr>
              <a:t>BOB</a:t>
            </a:r>
          </a:p>
        </p:txBody>
      </p:sp>
      <p:sp>
        <p:nvSpPr>
          <p:cNvPr id="35859" name="Slide Number Placeholder 2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AF1B16-B119-4578-9964-11C252B99963}" type="slidenum">
              <a:rPr lang="en-US"/>
              <a:pPr/>
              <a:t>12</a:t>
            </a:fld>
            <a:endParaRPr lang="en-US"/>
          </a:p>
        </p:txBody>
      </p:sp>
      <p:sp>
        <p:nvSpPr>
          <p:cNvPr id="35860" name="TextBox 1"/>
          <p:cNvSpPr txBox="1">
            <a:spLocks noChangeArrowheads="1"/>
          </p:cNvSpPr>
          <p:nvPr/>
        </p:nvSpPr>
        <p:spPr bwMode="auto">
          <a:xfrm>
            <a:off x="8816975" y="4233863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/>
      <p:bldP spid="103427" grpId="0" animBg="1"/>
      <p:bldP spid="103428" grpId="0" animBg="1"/>
      <p:bldP spid="103429" grpId="0" animBg="1"/>
      <p:bldP spid="103430" grpId="0" animBg="1"/>
      <p:bldP spid="103439" grpId="0"/>
      <p:bldP spid="103440" grpId="0"/>
      <p:bldP spid="103441" grpId="0"/>
      <p:bldP spid="1034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en-US" dirty="0" smtClean="0"/>
              <a:t>E</a:t>
            </a:r>
            <a:r>
              <a:rPr lang="sr-Latn-BA" dirty="0" smtClean="0"/>
              <a:t>-</a:t>
            </a:r>
            <a:r>
              <a:rPr lang="en-US" dirty="0" smtClean="0"/>
              <a:t>mail </a:t>
            </a:r>
            <a:r>
              <a:rPr lang="hr-HR" dirty="0" smtClean="0"/>
              <a:t>aktivnost</a:t>
            </a:r>
            <a:endParaRPr lang="en-US" dirty="0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E-mail </a:t>
            </a:r>
            <a:r>
              <a:rPr lang="hr-HR" dirty="0" smtClean="0"/>
              <a:t>se sastoji iz dva dela</a:t>
            </a:r>
            <a:endParaRPr lang="en-US" dirty="0" smtClean="0"/>
          </a:p>
          <a:p>
            <a:pPr lvl="1"/>
            <a:r>
              <a:rPr lang="hr-HR" dirty="0" smtClean="0"/>
              <a:t>Zaglavlje</a:t>
            </a:r>
            <a:r>
              <a:rPr lang="en-US" dirty="0" smtClean="0"/>
              <a:t>: </a:t>
            </a:r>
            <a:r>
              <a:rPr lang="hr-HR" dirty="0" smtClean="0"/>
              <a:t>Sadrži informaciju o tome od koga je poruka, za koga je, predmet, datum i td.. </a:t>
            </a:r>
            <a:endParaRPr lang="en-US" dirty="0" smtClean="0"/>
          </a:p>
          <a:p>
            <a:pPr lvl="2"/>
            <a:r>
              <a:rPr lang="is-IS" dirty="0" smtClean="0"/>
              <a:t>…</a:t>
            </a:r>
            <a:r>
              <a:rPr lang="hr-HR" dirty="0" smtClean="0"/>
              <a:t>i kako je sačuvan/prosleđen!</a:t>
            </a:r>
            <a:endParaRPr lang="en-US" dirty="0" smtClean="0"/>
          </a:p>
          <a:p>
            <a:pPr lvl="1"/>
            <a:r>
              <a:rPr lang="hr-HR" dirty="0" smtClean="0"/>
              <a:t>Glavni deo</a:t>
            </a:r>
            <a:r>
              <a:rPr lang="en-US" dirty="0" smtClean="0"/>
              <a:t>: </a:t>
            </a:r>
            <a:r>
              <a:rPr lang="hr-HR" dirty="0" smtClean="0"/>
              <a:t>Stvarni sadržaj </a:t>
            </a:r>
            <a:r>
              <a:rPr lang="hr-HR" dirty="0" smtClean="0"/>
              <a:t>e-mail </a:t>
            </a:r>
            <a:r>
              <a:rPr lang="hr-HR" dirty="0" smtClean="0"/>
              <a:t>poruke.</a:t>
            </a:r>
            <a:endParaRPr lang="en-US" dirty="0" smtClean="0"/>
          </a:p>
          <a:p>
            <a:r>
              <a:rPr lang="hr-HR" dirty="0" smtClean="0"/>
              <a:t>Primer poruke sa zaglavljima je prikazan na sledećem slajdu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 txBox="1">
            <a:spLocks noChangeArrowheads="1"/>
          </p:cNvSpPr>
          <p:nvPr/>
        </p:nvSpPr>
        <p:spPr bwMode="auto">
          <a:xfrm>
            <a:off x="468313" y="1341438"/>
            <a:ext cx="8229600" cy="5400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Microsoft Mail Internet Headers Version 2.0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Received: from xproxy.gmail.com ([66.249.82.197]) by exchange1.trl.org with Microsoft SMTPSVC(6.0.3790.0); Tue, 27 Mar 2007 09:44:54 +0100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Received: by xproxy.gmail.com with SMTP id h28so988094wxd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        for &lt;Jim.Stark@trl.org&gt;; Tue, 27 Mar 2007 00:44:31 -0800 (PST)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DomainKey-Signature: a=rsa-sha1; q=dns; c=nofws;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        s=beta; d=gmail.com;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        h=received:message-id:date:from:to:subject:in-reply-to:mime-version:content-type:references;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	b=RY8mK69lgiScvczLvTJmfvlXoZa1zUskwWsukAn3jlzblALGzxF/pzpDKyrEnIDyZrKp8VnthCyCgyHOfi7KCHhaseAXG4UAQO8zIbSFDxw6uVN0jUVYQx0a60pjkFBxmdzL/PCDEllSFEExVQB+m0WD/lcGQEgGmecYV1nRmy8=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Received: by 10.70.100.14 with SMTP id x14mr6330299wxb; Tue, 27 Mar 2007 00:44:30 -0800 (PST)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Received: by 10.70.122.16 with HTTP; Tue, 27 Mar 2007 00:44:30 -0800 (PST)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Message-ID: &lt;95ecf0550603280044n7a18048fs8e37cf2c2ea3a3d8@mail.gmail.com&gt;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Date: Tue, 27 Mar 2007 09:44:30 +0100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From: "Jim Stark" &lt;jc.stark@gmail.com&gt;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To: "Jim Stark" &lt;Jim.Stark@trl.org&gt;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Subject: Re: test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In-Reply-To: &lt;42675D880C511048AE555539A210615627A281@exchange1.trl.org&gt;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MIME-Version: 1.0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Content-Type: multipart/alternative;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	boundary="----=_Part_21605_28805312.1143535470923"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References: &lt;42675D880C511048AE555539A210615627A281@exchange1.trl.org&gt;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Return-Path: jc.stark@gmail.com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GB" sz="1400"/>
              <a:t>X-OriginalArrivalTime: 27 Mar 2007 08:44:54.0322 (UTC) FILETIME=[E283E920:01C65243]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endParaRPr lang="en-GB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hr-HR" dirty="0" smtClean="0"/>
              <a:t>Zapisi multinacionalnih servis provajdera</a:t>
            </a:r>
            <a:endParaRPr lang="en-US" dirty="0" smtClean="0"/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hr-HR" dirty="0" smtClean="0"/>
              <a:t>Multinacionalni pružaoci usluga</a:t>
            </a:r>
            <a:r>
              <a:rPr lang="ga-IE" dirty="0" smtClean="0"/>
              <a:t> (Facebook, Google</a:t>
            </a:r>
            <a:r>
              <a:rPr lang="hr-HR" dirty="0" smtClean="0"/>
              <a:t> </a:t>
            </a:r>
            <a:r>
              <a:rPr lang="hr-HR" dirty="0" smtClean="0"/>
              <a:t>itd.</a:t>
            </a:r>
            <a:r>
              <a:rPr lang="ga-IE" dirty="0" smtClean="0"/>
              <a:t>) </a:t>
            </a:r>
            <a:r>
              <a:rPr lang="hr-HR" dirty="0" smtClean="0"/>
              <a:t>vam mogu reći koja IP adresa je bila </a:t>
            </a:r>
            <a:r>
              <a:rPr lang="hr-HR" dirty="0" smtClean="0"/>
              <a:t>korišćena </a:t>
            </a:r>
            <a:r>
              <a:rPr lang="hr-HR" dirty="0" smtClean="0"/>
              <a:t>od strane korisnika u bilo koje vreme</a:t>
            </a:r>
            <a:endParaRPr lang="ga-IE" dirty="0" smtClean="0"/>
          </a:p>
          <a:p>
            <a:r>
              <a:rPr lang="hr-HR" dirty="0" smtClean="0"/>
              <a:t>Potrebno je znati ID (npr. korisničko ime na </a:t>
            </a:r>
            <a:r>
              <a:rPr lang="hr-HR" dirty="0" smtClean="0"/>
              <a:t>Facebooku</a:t>
            </a:r>
            <a:r>
              <a:rPr lang="hr-HR" dirty="0" smtClean="0"/>
              <a:t>) sumnjive osobe</a:t>
            </a:r>
            <a:endParaRPr lang="ga-IE" dirty="0" smtClean="0"/>
          </a:p>
          <a:p>
            <a:r>
              <a:rPr lang="hr-HR" dirty="0" smtClean="0"/>
              <a:t>Tipično je potrebna međunarodna saradnja.</a:t>
            </a:r>
            <a:endParaRPr lang="ga-IE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Prikrivene istražne tehnike</a:t>
            </a:r>
            <a:endParaRPr lang="en-US" dirty="0" smtClean="0"/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Ukoliko je osumnjičeni već poznat, mogu se koristiti prikrivene tehnike istrage </a:t>
            </a:r>
            <a:r>
              <a:rPr lang="ga-IE" dirty="0" smtClean="0"/>
              <a:t> (</a:t>
            </a:r>
            <a:r>
              <a:rPr lang="hr-HR" dirty="0" smtClean="0"/>
              <a:t>npr. prisluškivanje</a:t>
            </a:r>
            <a:r>
              <a:rPr lang="ga-IE" dirty="0" smtClean="0"/>
              <a:t>)</a:t>
            </a:r>
            <a:r>
              <a:rPr lang="hr-HR" dirty="0" smtClean="0"/>
              <a:t> da bi se identifikovala IP adresa/adrese koje osumničeni koristi.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POVEZIVANJE IP ADRESE SA IDENTITETOM U STVARNOM SVETU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930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en-US" dirty="0" smtClean="0"/>
              <a:t>De</a:t>
            </a:r>
            <a:r>
              <a:rPr lang="hr-HR" dirty="0" smtClean="0"/>
              <a:t>MONSTRACIJA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hr-HR" dirty="0" smtClean="0"/>
              <a:t>KOJA JE MOJA IP ADRESA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Zašto da ne</a:t>
            </a:r>
            <a:r>
              <a:rPr lang="en-US" dirty="0" smtClean="0"/>
              <a:t>?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hr-HR" dirty="0" smtClean="0"/>
              <a:t>adresa može omogućiti identifikaciju</a:t>
            </a:r>
            <a:r>
              <a:rPr lang="en-US" dirty="0" smtClean="0"/>
              <a:t>:</a:t>
            </a:r>
          </a:p>
          <a:p>
            <a:pPr lvl="1"/>
            <a:r>
              <a:rPr lang="hr-HR" dirty="0" smtClean="0"/>
              <a:t>Provajdera internet usluga</a:t>
            </a:r>
            <a:endParaRPr lang="en-US" dirty="0" smtClean="0"/>
          </a:p>
          <a:p>
            <a:pPr lvl="1"/>
            <a:r>
              <a:rPr lang="hr-HR" dirty="0" smtClean="0"/>
              <a:t>Geolokacije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Ponavljanje</a:t>
            </a:r>
            <a:r>
              <a:rPr lang="en-US" dirty="0" smtClean="0"/>
              <a:t>: </a:t>
            </a:r>
            <a:r>
              <a:rPr lang="hr-HR" dirty="0" smtClean="0"/>
              <a:t>Znati šta je IP adresa</a:t>
            </a:r>
            <a:r>
              <a:rPr lang="en-US" dirty="0" smtClean="0"/>
              <a:t>.</a:t>
            </a:r>
          </a:p>
          <a:p>
            <a:r>
              <a:rPr lang="hr-HR" dirty="0" smtClean="0"/>
              <a:t>Opišite kako možete naći sumnjivu IP adresu</a:t>
            </a:r>
            <a:r>
              <a:rPr lang="en-US" dirty="0" smtClean="0"/>
              <a:t>.</a:t>
            </a:r>
          </a:p>
          <a:p>
            <a:r>
              <a:rPr lang="hr-HR" dirty="0" smtClean="0"/>
              <a:t>Opišite kako možete povezati sumnjivu IP adresu sa stvarnom osobom</a:t>
            </a:r>
            <a:r>
              <a:rPr lang="en-US" dirty="0" smtClean="0"/>
              <a:t>.</a:t>
            </a:r>
          </a:p>
          <a:p>
            <a:r>
              <a:rPr lang="hr-HR" dirty="0" smtClean="0"/>
              <a:t>Navedite tri tehnička izazova pri identifikaciji sumnjivih osoba na internetu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ISP </a:t>
            </a:r>
            <a:r>
              <a:rPr lang="hr-HR" dirty="0" smtClean="0"/>
              <a:t>Zapisi</a:t>
            </a:r>
            <a:endParaRPr lang="en-US" dirty="0" smtClean="0"/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ga-IE" dirty="0" smtClean="0"/>
              <a:t>Pro</a:t>
            </a:r>
            <a:r>
              <a:rPr lang="hr-HR" dirty="0" smtClean="0"/>
              <a:t>vajderi internet usluga će tipično čuvati zapise o tome koji pretplatnik je koristio koju određenu IP adresu u određeno vreme</a:t>
            </a:r>
            <a:r>
              <a:rPr lang="ga-IE" dirty="0" smtClean="0"/>
              <a:t>.</a:t>
            </a:r>
          </a:p>
          <a:p>
            <a:r>
              <a:rPr lang="hr-HR" dirty="0" smtClean="0"/>
              <a:t>Koliko će se ovi zapisi čuvati će da zavisi od zakona u svakoj od država</a:t>
            </a:r>
            <a:r>
              <a:rPr lang="ga-IE" dirty="0" smtClean="0"/>
              <a:t>.</a:t>
            </a:r>
          </a:p>
          <a:p>
            <a:r>
              <a:rPr lang="hr-HR" dirty="0" smtClean="0"/>
              <a:t>Kako dobiti pristup ovim zapisima će zavisiti </a:t>
            </a:r>
            <a:r>
              <a:rPr lang="hr-HR" dirty="0" smtClean="0"/>
              <a:t>od nacionalnog zakonodavstva</a:t>
            </a:r>
            <a:r>
              <a:rPr lang="ga-IE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ISP </a:t>
            </a:r>
            <a:r>
              <a:rPr lang="hr-HR" dirty="0" smtClean="0"/>
              <a:t>zapisi</a:t>
            </a:r>
            <a:r>
              <a:rPr lang="en-US" dirty="0" smtClean="0"/>
              <a:t>: </a:t>
            </a:r>
            <a:r>
              <a:rPr lang="hr-HR" dirty="0" smtClean="0"/>
              <a:t>Pitanja</a:t>
            </a:r>
            <a:endParaRPr lang="en-US" dirty="0" smtClean="0"/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Šta je sve uključeno u </a:t>
            </a:r>
            <a:r>
              <a:rPr lang="hr-HR" dirty="0" smtClean="0"/>
              <a:t>dobijanje pristupa </a:t>
            </a:r>
            <a:r>
              <a:rPr lang="hr-HR" dirty="0" smtClean="0"/>
              <a:t>ISP </a:t>
            </a:r>
            <a:r>
              <a:rPr lang="hr-HR" dirty="0" smtClean="0"/>
              <a:t>podacima </a:t>
            </a:r>
            <a:r>
              <a:rPr lang="hr-HR" dirty="0" smtClean="0"/>
              <a:t>pretplatnika</a:t>
            </a:r>
            <a:r>
              <a:rPr lang="ga-IE" dirty="0" smtClean="0"/>
              <a:t>?</a:t>
            </a:r>
          </a:p>
          <a:p>
            <a:r>
              <a:rPr lang="hr-HR" dirty="0" smtClean="0"/>
              <a:t>Kako da znate od koga tražiti ISP podatke?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Geolokacija</a:t>
            </a:r>
            <a:r>
              <a:rPr lang="en-US" dirty="0" smtClean="0"/>
              <a:t>: </a:t>
            </a:r>
            <a:r>
              <a:rPr lang="hr-HR" dirty="0" smtClean="0"/>
              <a:t>Pitanja</a:t>
            </a:r>
            <a:endParaRPr lang="en-US" dirty="0" smtClean="0"/>
          </a:p>
        </p:txBody>
      </p:sp>
      <p:sp>
        <p:nvSpPr>
          <p:cNvPr id="645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Odakle mislite da dolaze podaci o geolokaciji?</a:t>
            </a:r>
            <a:endParaRPr lang="ga-IE" dirty="0" smtClean="0"/>
          </a:p>
          <a:p>
            <a:r>
              <a:rPr lang="hr-HR" dirty="0" smtClean="0"/>
              <a:t>Apsolutno nema pouzdanih garancija</a:t>
            </a:r>
            <a:r>
              <a:rPr lang="ga-IE" dirty="0" smtClean="0"/>
              <a:t>!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Zašto ne</a:t>
            </a:r>
            <a:r>
              <a:rPr lang="en-US" dirty="0" smtClean="0"/>
              <a:t>?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Takođe, određena osoba se ne može uvek pratiti</a:t>
            </a:r>
            <a:r>
              <a:rPr lang="en-US" dirty="0" smtClean="0"/>
              <a:t>:</a:t>
            </a:r>
          </a:p>
          <a:p>
            <a:pPr lvl="1"/>
            <a:r>
              <a:rPr lang="hr-HR" dirty="0" smtClean="0"/>
              <a:t>Statičke, nasuprot dinamičkih, IP adresa</a:t>
            </a:r>
            <a:endParaRPr lang="en-US" dirty="0" smtClean="0"/>
          </a:p>
          <a:p>
            <a:pPr lvl="1"/>
            <a:r>
              <a:rPr lang="hr-HR" dirty="0" smtClean="0"/>
              <a:t>Prevođenje mrežnih adresa</a:t>
            </a:r>
            <a:r>
              <a:rPr lang="en-US" dirty="0" smtClean="0"/>
              <a:t> (NAT)</a:t>
            </a:r>
          </a:p>
          <a:p>
            <a:r>
              <a:rPr lang="hr-HR" dirty="0" smtClean="0"/>
              <a:t>Vreme aktivnosti je krucijalno</a:t>
            </a:r>
            <a:r>
              <a:rPr lang="en-US" dirty="0" smtClean="0"/>
              <a:t>!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Korporacije </a:t>
            </a:r>
            <a:r>
              <a:rPr lang="en-US" dirty="0" smtClean="0"/>
              <a:t> </a:t>
            </a:r>
          </a:p>
        </p:txBody>
      </p:sp>
      <p:sp>
        <p:nvSpPr>
          <p:cNvPr id="60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Korporacije koje koriste prevođenje mrežnih adresa (NAT) mogu imati zapise da bi mogli da povežu sumnjivu aktivnost sa specifičnom internom IP adresom</a:t>
            </a:r>
            <a:r>
              <a:rPr lang="ga-IE" dirty="0" smtClean="0"/>
              <a:t>.</a:t>
            </a:r>
          </a:p>
          <a:p>
            <a:r>
              <a:rPr lang="hr-HR" dirty="0" smtClean="0"/>
              <a:t>Kako se sarađuje sa kompanijom će zavisiti od </a:t>
            </a:r>
            <a:r>
              <a:rPr lang="hr-HR" dirty="0" smtClean="0"/>
              <a:t>nacionalnog zakonodavstva.</a:t>
            </a:r>
            <a:endParaRPr lang="ga-IE" dirty="0" smtClean="0"/>
          </a:p>
          <a:p>
            <a:r>
              <a:rPr lang="hr-HR" dirty="0" smtClean="0"/>
              <a:t>Zapisi retko postoje.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Čak i ako nađete računar...</a:t>
            </a:r>
            <a:endParaRPr lang="en-US" dirty="0" smtClean="0"/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 je koristio računar?</a:t>
            </a:r>
            <a:endParaRPr lang="en-US" dirty="0" smtClean="0"/>
          </a:p>
          <a:p>
            <a:r>
              <a:rPr lang="hr-HR" dirty="0" smtClean="0"/>
              <a:t>Daljinsko upravljanje računarom?</a:t>
            </a:r>
            <a:endParaRPr lang="en-US" dirty="0" smtClean="0"/>
          </a:p>
          <a:p>
            <a:r>
              <a:rPr lang="en-US" dirty="0" err="1" smtClean="0"/>
              <a:t>WiFi</a:t>
            </a:r>
            <a:r>
              <a:rPr lang="en-US" dirty="0" smtClean="0"/>
              <a:t> </a:t>
            </a:r>
            <a:r>
              <a:rPr lang="hr-HR" dirty="0" smtClean="0"/>
              <a:t>pristupna tačka?</a:t>
            </a:r>
            <a:endParaRPr lang="en-US" dirty="0" smtClean="0"/>
          </a:p>
          <a:p>
            <a:r>
              <a:rPr lang="hr-HR" dirty="0" smtClean="0"/>
              <a:t>Upotreba </a:t>
            </a:r>
            <a:r>
              <a:rPr lang="en-US" dirty="0" smtClean="0"/>
              <a:t>VPN?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Neki više tehnički izazovi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Izazovi</a:t>
            </a:r>
            <a:endParaRPr lang="en-US" dirty="0" smtClean="0"/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Može se desiti namerno ili nenamerno, zakonito i nezakonito prikrivanje.</a:t>
            </a:r>
            <a:endParaRPr lang="ga-IE" dirty="0" smtClean="0"/>
          </a:p>
          <a:p>
            <a:r>
              <a:rPr lang="hr-HR" dirty="0" smtClean="0"/>
              <a:t>Neki primeri će biti razmotreni</a:t>
            </a:r>
            <a:r>
              <a:rPr lang="ga-IE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Usluge </a:t>
            </a:r>
            <a:r>
              <a:rPr lang="hr-HR" dirty="0" smtClean="0"/>
              <a:t>anonimnosti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hr-HR" dirty="0" smtClean="0"/>
              <a:t>Plaćene ili besplatne usluge su na raspolaganju da bi se prikrile </a:t>
            </a:r>
            <a:r>
              <a:rPr lang="hr-HR" dirty="0" smtClean="0"/>
              <a:t>onlajn </a:t>
            </a:r>
            <a:r>
              <a:rPr lang="hr-HR" dirty="0" smtClean="0"/>
              <a:t>aktivnosti</a:t>
            </a:r>
            <a:r>
              <a:rPr lang="ga-IE" dirty="0" smtClean="0"/>
              <a:t>.</a:t>
            </a:r>
          </a:p>
          <a:p>
            <a:pPr>
              <a:buFont typeface="Arial" charset="0"/>
              <a:buChar char="•"/>
              <a:defRPr/>
            </a:pPr>
            <a:r>
              <a:rPr lang="hr-HR" dirty="0" smtClean="0"/>
              <a:t>Anonimni </a:t>
            </a:r>
            <a:r>
              <a:rPr lang="hr-HR" dirty="0" smtClean="0"/>
              <a:t>web posrednici specifično prikrivaju izvor aktivnosti pretraživanja interneta.</a:t>
            </a:r>
            <a:endParaRPr lang="ga-IE" dirty="0" smtClean="0"/>
          </a:p>
          <a:p>
            <a:pPr>
              <a:buFont typeface="Arial" charset="0"/>
              <a:buChar char="•"/>
              <a:defRPr/>
            </a:pPr>
            <a:r>
              <a:rPr lang="hr-HR" dirty="0" smtClean="0"/>
              <a:t>Aninimni </a:t>
            </a:r>
            <a:r>
              <a:rPr lang="hr-HR" dirty="0" smtClean="0"/>
              <a:t>pružaoci </a:t>
            </a:r>
            <a:r>
              <a:rPr lang="hr-HR" dirty="0" smtClean="0"/>
              <a:t>e-mail </a:t>
            </a:r>
            <a:r>
              <a:rPr lang="hr-HR" dirty="0" smtClean="0"/>
              <a:t>usluga specifično prikrivaju pošiljaoce </a:t>
            </a:r>
            <a:r>
              <a:rPr lang="hr-HR" dirty="0" smtClean="0"/>
              <a:t>e-mail </a:t>
            </a:r>
            <a:r>
              <a:rPr lang="hr-HR" dirty="0" smtClean="0"/>
              <a:t>poruka</a:t>
            </a:r>
            <a:r>
              <a:rPr lang="ga-IE" dirty="0" smtClean="0"/>
              <a:t>.</a:t>
            </a:r>
          </a:p>
          <a:p>
            <a:pPr>
              <a:buFont typeface="Arial" charset="0"/>
              <a:buChar char="•"/>
              <a:defRPr/>
            </a:pPr>
            <a:r>
              <a:rPr lang="hr-HR" dirty="0" smtClean="0"/>
              <a:t>Anonimni IP </a:t>
            </a:r>
            <a:r>
              <a:rPr lang="hr-HR" dirty="0" smtClean="0"/>
              <a:t>posrednici prikrivaju sve izvore internet saobraćaja</a:t>
            </a:r>
            <a:r>
              <a:rPr lang="ga-IE" dirty="0" smtClean="0"/>
              <a:t>.</a:t>
            </a:r>
          </a:p>
          <a:p>
            <a:pPr lvl="1">
              <a:buFont typeface="Arial" charset="0"/>
              <a:buChar char="–"/>
              <a:defRPr/>
            </a:pPr>
            <a:r>
              <a:rPr lang="hr-HR" dirty="0" smtClean="0"/>
              <a:t>Primer</a:t>
            </a:r>
            <a:r>
              <a:rPr lang="ga-IE" dirty="0" smtClean="0"/>
              <a:t>: TOR </a:t>
            </a: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CS" smtClean="0"/>
          </a:p>
        </p:txBody>
      </p:sp>
      <p:sp>
        <p:nvSpPr>
          <p:cNvPr id="706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70659" name="Picture 5" descr="scl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196975"/>
            <a:ext cx="70437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hr-HR" dirty="0" smtClean="0"/>
              <a:t>adresa</a:t>
            </a:r>
            <a:r>
              <a:rPr lang="en-US" dirty="0" smtClean="0"/>
              <a:t> (v</a:t>
            </a:r>
            <a:r>
              <a:rPr lang="hr-HR" dirty="0" smtClean="0"/>
              <a:t>erzija</a:t>
            </a:r>
            <a:r>
              <a:rPr lang="en-US" dirty="0" smtClean="0"/>
              <a:t> 4)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hr-HR" dirty="0" smtClean="0"/>
              <a:t>adresa se sastoji od četiri broja između 0 i 255, </a:t>
            </a:r>
            <a:r>
              <a:rPr lang="hr-HR" dirty="0" smtClean="0"/>
              <a:t>odvojen</a:t>
            </a:r>
            <a:r>
              <a:rPr lang="en-GB" dirty="0" smtClean="0"/>
              <a:t>a</a:t>
            </a:r>
            <a:r>
              <a:rPr lang="hr-HR" dirty="0" smtClean="0"/>
              <a:t> </a:t>
            </a:r>
            <a:r>
              <a:rPr lang="hr-HR" dirty="0" smtClean="0"/>
              <a:t>tačkama</a:t>
            </a:r>
            <a:r>
              <a:rPr lang="en-US" dirty="0" smtClean="0"/>
              <a:t>.</a:t>
            </a:r>
          </a:p>
          <a:p>
            <a:r>
              <a:rPr lang="hr-HR" dirty="0" smtClean="0"/>
              <a:t>Npr.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1.2.3.4</a:t>
            </a:r>
          </a:p>
          <a:p>
            <a:pPr lvl="1"/>
            <a:r>
              <a:rPr lang="en-US" dirty="0" smtClean="0"/>
              <a:t>200.4.0.188</a:t>
            </a:r>
          </a:p>
          <a:p>
            <a:r>
              <a:rPr lang="hr-HR" dirty="0" smtClean="0"/>
              <a:t>Takođe postoji i novi oblik IP adrese (verzija 6) o kojem neće biti govora ovde.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</a:t>
            </a:r>
            <a:r>
              <a:rPr lang="hr-HR" dirty="0" smtClean="0"/>
              <a:t>kripcija</a:t>
            </a:r>
            <a:endParaRPr lang="en-US" dirty="0" smtClean="0"/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Moguće je da komunikacija bude enkriptovana</a:t>
            </a:r>
            <a:r>
              <a:rPr lang="ga-IE" dirty="0" smtClean="0"/>
              <a:t>. </a:t>
            </a:r>
          </a:p>
          <a:p>
            <a:r>
              <a:rPr lang="hr-HR" dirty="0" smtClean="0"/>
              <a:t>Takođe, kompletan sadržaj komunikacije može biti enkriptovan</a:t>
            </a:r>
            <a:r>
              <a:rPr lang="ga-IE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Carrier Grade NAT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Tehnika za povezivanje velikog broja korisnika sa jednom IP adresom</a:t>
            </a:r>
            <a:r>
              <a:rPr lang="ga-IE" dirty="0" smtClean="0"/>
              <a:t>.</a:t>
            </a:r>
          </a:p>
          <a:p>
            <a:r>
              <a:rPr lang="hr-HR" dirty="0" smtClean="0"/>
              <a:t>Obično se koristi za povezivanje internetom na mrežama za mobilne telefone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Sažetak</a:t>
            </a:r>
            <a:endParaRPr lang="en-US" dirty="0" smtClean="0"/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ga-IE" sz="3000" dirty="0" smtClean="0"/>
              <a:t>IP </a:t>
            </a:r>
            <a:r>
              <a:rPr lang="hr-HR" sz="3000" dirty="0" smtClean="0"/>
              <a:t>adrese su </a:t>
            </a:r>
            <a:r>
              <a:rPr lang="hr-HR" sz="3000" dirty="0" smtClean="0"/>
              <a:t>neophodan, </a:t>
            </a:r>
            <a:r>
              <a:rPr lang="hr-HR" sz="3000" dirty="0" smtClean="0"/>
              <a:t>ali nedovoljan identifikator nečije </a:t>
            </a:r>
            <a:r>
              <a:rPr lang="hr-HR" sz="3000" dirty="0" smtClean="0"/>
              <a:t>onlajn </a:t>
            </a:r>
            <a:r>
              <a:rPr lang="hr-HR" sz="3000" dirty="0" smtClean="0"/>
              <a:t>aktivnosti</a:t>
            </a:r>
            <a:r>
              <a:rPr lang="ga-IE" sz="3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hr-HR" sz="3000" dirty="0" smtClean="0"/>
              <a:t>Povezivanje IP adrese sa stvarnom osobom je krajnje teško</a:t>
            </a:r>
            <a:r>
              <a:rPr lang="ga-IE" sz="3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hr-HR" sz="3000" dirty="0" smtClean="0"/>
              <a:t>Postoje raspoložive tehnologije </a:t>
            </a:r>
            <a:r>
              <a:rPr lang="hr-HR" sz="3000" dirty="0" smtClean="0"/>
              <a:t>kojim se onlajn praćenje </a:t>
            </a:r>
            <a:r>
              <a:rPr lang="hr-HR" sz="3000" dirty="0" smtClean="0"/>
              <a:t>osoba </a:t>
            </a:r>
            <a:r>
              <a:rPr lang="hr-HR" sz="3000" dirty="0" smtClean="0"/>
              <a:t>čini </a:t>
            </a:r>
            <a:r>
              <a:rPr lang="hr-HR" sz="3000" dirty="0" smtClean="0"/>
              <a:t>još težim</a:t>
            </a:r>
            <a:r>
              <a:rPr lang="ga-IE" sz="3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hr-HR" sz="3000" dirty="0" smtClean="0"/>
              <a:t>Gde god je moguće, potrebno je koristiti druge izvore dokaza da bi se potkrepili dokazi o IP adresama.</a:t>
            </a:r>
            <a:endParaRPr lang="ga-IE" sz="3000" dirty="0" smtClean="0"/>
          </a:p>
          <a:p>
            <a:pPr>
              <a:lnSpc>
                <a:spcPct val="80000"/>
              </a:lnSpc>
            </a:pPr>
            <a:endParaRPr lang="en-US" sz="3000" dirty="0" smtClean="0"/>
          </a:p>
          <a:p>
            <a:pPr>
              <a:lnSpc>
                <a:spcPct val="80000"/>
              </a:lnSpc>
            </a:pPr>
            <a:endParaRPr lang="en-US" sz="3000" dirty="0" smtClean="0"/>
          </a:p>
          <a:p>
            <a:pPr>
              <a:lnSpc>
                <a:spcPct val="80000"/>
              </a:lnSpc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6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243804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r-HR" sz="5400" dirty="0" smtClean="0"/>
              <a:t>Pitanja?</a:t>
            </a: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</a:t>
            </a:r>
            <a:r>
              <a:rPr lang="hr-HR" dirty="0" smtClean="0"/>
              <a:t>adresa</a:t>
            </a:r>
            <a:r>
              <a:rPr lang="en-US" dirty="0" smtClean="0"/>
              <a:t> (version 4)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Neke IP adrese nisu valjane za internet, već samo za privatnu (internu) upotrebu:</a:t>
            </a:r>
            <a:endParaRPr lang="en-US" dirty="0" smtClean="0"/>
          </a:p>
          <a:p>
            <a:pPr lvl="1"/>
            <a:r>
              <a:rPr lang="en-US" dirty="0" smtClean="0"/>
              <a:t>10.x.x.x</a:t>
            </a:r>
          </a:p>
          <a:p>
            <a:pPr lvl="1"/>
            <a:r>
              <a:rPr lang="en-US" dirty="0" smtClean="0"/>
              <a:t>192.168.x.x</a:t>
            </a:r>
          </a:p>
          <a:p>
            <a:pPr lvl="1"/>
            <a:r>
              <a:rPr lang="en-US" dirty="0" smtClean="0"/>
              <a:t>172.16.x.x-172.31.x.x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IDENTIFIKOVANJE SUMNJIVIH IP ADRESA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</a:t>
            </a:r>
            <a:r>
              <a:rPr lang="hr-HR" dirty="0" smtClean="0"/>
              <a:t>Aktivnost</a:t>
            </a:r>
            <a:endParaRPr lang="en-US" dirty="0" smtClean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Korisnikove online aktivnosti mogu da generišu upise</a:t>
            </a:r>
            <a:r>
              <a:rPr lang="en-US" dirty="0" smtClean="0"/>
              <a:t>.</a:t>
            </a:r>
          </a:p>
          <a:p>
            <a:r>
              <a:rPr lang="hr-HR" dirty="0" smtClean="0"/>
              <a:t>Ovi upisi mogu da sadrže IP adrese korisnikove komunikacije.</a:t>
            </a:r>
            <a:endParaRPr lang="en-US" dirty="0" smtClean="0"/>
          </a:p>
          <a:p>
            <a:r>
              <a:rPr lang="hr-HR" dirty="0" smtClean="0"/>
              <a:t>Ovo može da bude korisna informacija za identifikovanje osumnjičenih lica.</a:t>
            </a:r>
            <a:endParaRPr lang="en-US" dirty="0" smtClean="0"/>
          </a:p>
          <a:p>
            <a:pPr lvl="1"/>
            <a:r>
              <a:rPr lang="hr-HR" b="1" dirty="0" smtClean="0"/>
              <a:t>Neophodno</a:t>
            </a:r>
            <a:r>
              <a:rPr lang="en-GB" b="1" dirty="0" smtClean="0"/>
              <a:t>,</a:t>
            </a:r>
            <a:r>
              <a:rPr lang="hr-HR" b="1" dirty="0" smtClean="0"/>
              <a:t> </a:t>
            </a:r>
            <a:r>
              <a:rPr lang="hr-HR" b="1" dirty="0" smtClean="0"/>
              <a:t>ali nedovoljno!</a:t>
            </a:r>
            <a:endParaRPr lang="en-US" b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hr-HR" dirty="0" smtClean="0"/>
              <a:t>Aktivnost pretraživanja interneta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hr-HR" dirty="0" smtClean="0"/>
              <a:t>Aktivnost pretraživanja interneta podrazumeva da korisnik šalje zahtev internet serveru i da internet server šalje odgovore nazad korisniku</a:t>
            </a:r>
            <a:r>
              <a:rPr lang="en-US" dirty="0" smtClean="0"/>
              <a:t>.</a:t>
            </a:r>
          </a:p>
          <a:p>
            <a:pPr>
              <a:buFont typeface="Arial" charset="0"/>
              <a:buChar char="•"/>
              <a:defRPr/>
            </a:pPr>
            <a:r>
              <a:rPr lang="hr-HR" dirty="0" smtClean="0"/>
              <a:t>Format zahteva i odgovora je opisan </a:t>
            </a:r>
            <a:r>
              <a:rPr lang="hr-HR" dirty="0" smtClean="0"/>
              <a:t>koriš</a:t>
            </a:r>
            <a:r>
              <a:rPr lang="sr-Latn-BA" dirty="0" smtClean="0"/>
              <a:t>ć</a:t>
            </a:r>
            <a:r>
              <a:rPr lang="hr-HR" dirty="0" smtClean="0"/>
              <a:t>enjem </a:t>
            </a:r>
            <a:r>
              <a:rPr lang="hr-HR" dirty="0" smtClean="0"/>
              <a:t>protokola poznatog kao</a:t>
            </a:r>
            <a:r>
              <a:rPr lang="en-US" dirty="0" smtClean="0"/>
              <a:t> Hypertext Transfer Protocol (HTTP).</a:t>
            </a:r>
          </a:p>
          <a:p>
            <a:pPr>
              <a:buFont typeface="Arial" charset="0"/>
              <a:buChar char="•"/>
              <a:defRPr/>
            </a:pPr>
            <a:r>
              <a:rPr lang="hr-HR" dirty="0" smtClean="0"/>
              <a:t>Po pravilu, internet server će zabeležiti sve pristigle zahteve, uključujući IP adrese sa kojih su primljeni zahtevi.</a:t>
            </a:r>
            <a:r>
              <a:rPr lang="en-US" dirty="0" smtClean="0"/>
              <a:t> 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hr-HR" dirty="0" smtClean="0"/>
              <a:t>Aktivnost pretraživanja interneta</a:t>
            </a:r>
            <a:endParaRPr lang="en-US" dirty="0" smtClean="0"/>
          </a:p>
        </p:txBody>
      </p:sp>
      <p:sp>
        <p:nvSpPr>
          <p:cNvPr id="27650" name="Text Box 5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4451350"/>
          </a:xfr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1200" dirty="0" smtClean="0">
                <a:latin typeface="Tahoma" pitchFamily="34" charset="0"/>
              </a:rPr>
              <a:t>192.220.98.177 - - [23/Sep/2006:21:09:27 -0400] "GET / HTTP/1.0" 206 1729 "-" "</a:t>
            </a:r>
            <a:r>
              <a:rPr lang="en-GB" sz="1200" dirty="0" err="1" smtClean="0">
                <a:latin typeface="Tahoma" pitchFamily="34" charset="0"/>
              </a:rPr>
              <a:t>Servmon</a:t>
            </a:r>
            <a:r>
              <a:rPr lang="en-GB" sz="1200" dirty="0" smtClean="0">
                <a:latin typeface="Tahoma" pitchFamily="34" charset="0"/>
              </a:rPr>
              <a:t>::Monitor::apache/1.03" </a:t>
            </a:r>
          </a:p>
          <a:p>
            <a:r>
              <a:rPr lang="en-GB" sz="1200" b="1" dirty="0" smtClean="0">
                <a:solidFill>
                  <a:srgbClr val="FF0000"/>
                </a:solidFill>
                <a:latin typeface="Tahoma" pitchFamily="34" charset="0"/>
              </a:rPr>
              <a:t>216.128.130.126 - - [23/Sep/2006:21:30:02 -0400] "GET /</a:t>
            </a:r>
            <a:r>
              <a:rPr lang="en-GB" sz="1200" b="1" dirty="0" err="1" smtClean="0">
                <a:solidFill>
                  <a:srgbClr val="FF0000"/>
                </a:solidFill>
                <a:latin typeface="Tahoma" pitchFamily="34" charset="0"/>
              </a:rPr>
              <a:t>pgp</a:t>
            </a:r>
            <a:r>
              <a:rPr lang="en-GB" sz="1200" b="1" dirty="0" smtClean="0">
                <a:solidFill>
                  <a:srgbClr val="FF0000"/>
                </a:solidFill>
                <a:latin typeface="Tahoma" pitchFamily="34" charset="0"/>
              </a:rPr>
              <a:t>/ HTTP/1.0" 200 1871 "http://dir.yahoo.com/Computers_and_Internet/Security_and_Encryption/PGP___Pretty_Good_Privacy/" "Mozilla/4.0 (compatible; MSIE 6.0 [en] Win NT 5.1; U)" </a:t>
            </a:r>
          </a:p>
          <a:p>
            <a:r>
              <a:rPr lang="en-GB" sz="1200" dirty="0" smtClean="0">
                <a:latin typeface="Tahoma" pitchFamily="34" charset="0"/>
              </a:rPr>
              <a:t>66.196.73.20 - - [23/Sep/2006:21:33:35 -0400] "GET /</a:t>
            </a:r>
            <a:r>
              <a:rPr lang="en-GB" sz="1200" dirty="0" err="1" smtClean="0">
                <a:latin typeface="Tahoma" pitchFamily="34" charset="0"/>
              </a:rPr>
              <a:t>pgp</a:t>
            </a:r>
            <a:r>
              <a:rPr lang="en-GB" sz="1200" dirty="0" smtClean="0">
                <a:latin typeface="Tahoma" pitchFamily="34" charset="0"/>
              </a:rPr>
              <a:t>/pgpdoc2/pgpdoc2_65.html HTTP/1.0" 200 7185 "-" "Mozilla/5.0 (Slurp/cat; slurp@inktomi.com; http://www.inktomi.com/slurp.html)" </a:t>
            </a:r>
          </a:p>
          <a:p>
            <a:r>
              <a:rPr lang="en-GB" sz="1200" dirty="0" smtClean="0">
                <a:latin typeface="Tahoma" pitchFamily="34" charset="0"/>
              </a:rPr>
              <a:t>63.229.162.177 - - [23/Sep/2006:21:34:31 -0400] "GET /</a:t>
            </a:r>
            <a:r>
              <a:rPr lang="en-GB" sz="1200" dirty="0" err="1" smtClean="0">
                <a:latin typeface="Tahoma" pitchFamily="34" charset="0"/>
              </a:rPr>
              <a:t>stephen</a:t>
            </a:r>
            <a:r>
              <a:rPr lang="en-GB" sz="1200" dirty="0" smtClean="0">
                <a:latin typeface="Tahoma" pitchFamily="34" charset="0"/>
              </a:rPr>
              <a:t>/singers/ HTTP/1.1" 200 1936 "http://www.dosado.com/callers/default.htm " "Mozilla/4.0 (compatible; MSIE 5.5; Windows 98; Win 9x 4.90)"</a:t>
            </a:r>
          </a:p>
          <a:p>
            <a:r>
              <a:rPr lang="en-GB" sz="1200" dirty="0" smtClean="0">
                <a:latin typeface="Tahoma" pitchFamily="34" charset="0"/>
              </a:rPr>
              <a:t>138.162.0.41 - - [23/Sep/2006:21:36:27 -0400] "GET /gallery/Colorado02?&amp;page=2 HTTP/1.0" 200 19649 "http://www.google.com/search?q=st+malo+chapel+colorado&amp;hl=en&amp;lr=&amp;ie=UTF-8&amp;start=20&amp;sa=N" "Mozilla/4.76 [en] (Windows NT 5.0; U)" </a:t>
            </a:r>
          </a:p>
          <a:p>
            <a:r>
              <a:rPr lang="en-GB" sz="1200" dirty="0" smtClean="0">
                <a:latin typeface="Tahoma" pitchFamily="34" charset="0"/>
              </a:rPr>
              <a:t>12.255.212.29 - - [23/Sep/2006:21:51:42 -0400] "GET /</a:t>
            </a:r>
            <a:r>
              <a:rPr lang="en-GB" sz="1200" dirty="0" err="1" smtClean="0">
                <a:latin typeface="Tahoma" pitchFamily="34" charset="0"/>
              </a:rPr>
              <a:t>cgi</a:t>
            </a:r>
            <a:r>
              <a:rPr lang="en-GB" sz="1200" dirty="0" smtClean="0">
                <a:latin typeface="Tahoma" pitchFamily="34" charset="0"/>
              </a:rPr>
              <a:t>- bin/</a:t>
            </a:r>
            <a:r>
              <a:rPr lang="en-GB" sz="1200" dirty="0" err="1" smtClean="0">
                <a:latin typeface="Tahoma" pitchFamily="34" charset="0"/>
              </a:rPr>
              <a:t>formmail.cgi?recipient</a:t>
            </a:r>
            <a:r>
              <a:rPr lang="en-GB" sz="1200" dirty="0" smtClean="0">
                <a:latin typeface="Tahoma" pitchFamily="34" charset="0"/>
              </a:rPr>
              <a:t>=lharleyren49@aol.com&amp;subject= http://www.gildea.com/cgi-bin/formmail.cgi&amp;body=48462427&amp;email=uqizakzbi@aol.com HTTP/1.1" 404 291 "-" "Mozilla/4.0 (compatible; MSIE 5.0; Windows 98; </a:t>
            </a:r>
            <a:r>
              <a:rPr lang="en-GB" sz="1200" dirty="0" err="1" smtClean="0">
                <a:latin typeface="Tahoma" pitchFamily="34" charset="0"/>
              </a:rPr>
              <a:t>DigExt</a:t>
            </a:r>
            <a:r>
              <a:rPr lang="en-GB" sz="1200" dirty="0" smtClean="0">
                <a:latin typeface="Tahoma" pitchFamily="34" charset="0"/>
              </a:rPr>
              <a:t>)" </a:t>
            </a:r>
          </a:p>
          <a:p>
            <a:r>
              <a:rPr lang="en-GB" sz="1200" dirty="0" smtClean="0">
                <a:latin typeface="Tahoma" pitchFamily="34" charset="0"/>
              </a:rPr>
              <a:t>64.156.198.78 - - [23/Sep/2006:21:52:53 -0400] "GET /</a:t>
            </a:r>
            <a:r>
              <a:rPr lang="en-GB" sz="1200" dirty="0" err="1" smtClean="0">
                <a:latin typeface="Tahoma" pitchFamily="34" charset="0"/>
              </a:rPr>
              <a:t>wang-center</a:t>
            </a:r>
            <a:r>
              <a:rPr lang="en-GB" sz="1200" dirty="0" smtClean="0">
                <a:latin typeface="Tahoma" pitchFamily="34" charset="0"/>
              </a:rPr>
              <a:t>/schedules/wang.html HTTP/1.1" 200 1438 "-" "Mozilla/5.0 (X11; Linux i686; en-US; rv:1.0rc5; OBJR)" </a:t>
            </a:r>
          </a:p>
          <a:p>
            <a:r>
              <a:rPr lang="en-GB" sz="1200" dirty="0" smtClean="0">
                <a:latin typeface="Tahoma" pitchFamily="34" charset="0"/>
              </a:rPr>
              <a:t>163.139.58.174 - - [23/Sep/2006:21:54:29 -0400] "GET /</a:t>
            </a:r>
            <a:r>
              <a:rPr lang="en-GB" sz="1200" dirty="0" err="1" smtClean="0">
                <a:latin typeface="Tahoma" pitchFamily="34" charset="0"/>
              </a:rPr>
              <a:t>sd</a:t>
            </a:r>
            <a:r>
              <a:rPr lang="en-GB" sz="1200" dirty="0" smtClean="0">
                <a:latin typeface="Tahoma" pitchFamily="34" charset="0"/>
              </a:rPr>
              <a:t>/ HTTP/1.1" 304 - "-" "Mozilla/4.0 (compatible; MSIE 6.0; Windows NT 5.1; .NET CLR 1.0.3705)" </a:t>
            </a:r>
          </a:p>
          <a:p>
            <a:r>
              <a:rPr lang="en-GB" sz="1200" dirty="0" smtClean="0">
                <a:latin typeface="Tahoma" pitchFamily="34" charset="0"/>
              </a:rPr>
              <a:t>205.188.209.51 - - [23/Sep/2006:21:57:23 -0400] "GET / HTTP/1.0" 200 1729 "http://aolsearch.aol.com/dirsearch.adp?query=Gildea"</a:t>
            </a:r>
            <a:endParaRPr lang="en-US" sz="1200" dirty="0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Primer za vežbu</a:t>
            </a:r>
            <a:r>
              <a:rPr lang="en-US" dirty="0" smtClean="0"/>
              <a:t>: </a:t>
            </a:r>
            <a:r>
              <a:rPr lang="hr-HR" dirty="0" smtClean="0"/>
              <a:t>Aktivnost pretraživanja interneta</a:t>
            </a:r>
            <a:endParaRPr lang="en-US" dirty="0" smtClean="0"/>
          </a:p>
        </p:txBody>
      </p:sp>
      <p:sp>
        <p:nvSpPr>
          <p:cNvPr id="29698" name="Text Box 5"/>
          <p:cNvSpPr>
            <a:spLocks noGrp="1" noChangeArrowheads="1"/>
          </p:cNvSpPr>
          <p:nvPr>
            <p:ph idx="1"/>
          </p:nvPr>
        </p:nvSpPr>
        <p:spPr>
          <a:xfrm>
            <a:off x="468313" y="2276475"/>
            <a:ext cx="8229600" cy="3662363"/>
          </a:xfr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216.128.130.126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-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-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[23/Sep/2006:21:30:02 -0400]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 "GET /</a:t>
            </a:r>
            <a:r>
              <a:rPr lang="en-GB" sz="2000" b="1" dirty="0" err="1" smtClean="0">
                <a:solidFill>
                  <a:srgbClr val="FF0000"/>
                </a:solidFill>
                <a:latin typeface="Tahoma" pitchFamily="34" charset="0"/>
              </a:rPr>
              <a:t>pgp</a:t>
            </a:r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/ HTTP/1.0"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200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1871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"http://dir.yahoo.com/Computers_and_Internet/Security_and_Encryption/PGP___Pretty_Good_Privacy/" 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"Mozilla/4.0 (compatible; MSIE 6.0 [en] Win NT 5.1; U)</a:t>
            </a:r>
            <a:r>
              <a:rPr lang="en-GB" altLang="en-US" sz="2000" b="1" dirty="0" smtClean="0">
                <a:solidFill>
                  <a:srgbClr val="FF0000"/>
                </a:solidFill>
                <a:latin typeface="Tahoma" pitchFamily="34" charset="0"/>
              </a:rPr>
              <a:t>”</a:t>
            </a:r>
            <a:r>
              <a:rPr lang="en-GB" sz="20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44955</TotalTime>
  <Words>1383</Words>
  <Application>Microsoft Office PowerPoint</Application>
  <PresentationFormat>On-screen Show (4:3)</PresentationFormat>
  <Paragraphs>192</Paragraphs>
  <Slides>33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Identifikovanje osumnjičenih lica na internetu</vt:lpstr>
      <vt:lpstr>Slide 2</vt:lpstr>
      <vt:lpstr>IP adresa (verzija 4)</vt:lpstr>
      <vt:lpstr>IP adresa (version 4)</vt:lpstr>
      <vt:lpstr>IDENTIFIKOVANJE SUMNJIVIH IP ADRESA </vt:lpstr>
      <vt:lpstr>Online Aktivnost</vt:lpstr>
      <vt:lpstr>Primer za vežbu: Aktivnost pretraživanja interneta</vt:lpstr>
      <vt:lpstr>Primer za vežbu: Aktivnost pretraživanja interneta</vt:lpstr>
      <vt:lpstr>Primer za vežbu: Aktivnost pretraživanja interneta</vt:lpstr>
      <vt:lpstr>Primer za vežbu: E-mail aktivnost</vt:lpstr>
      <vt:lpstr>Primer za vežbu: E-mail aktivnost</vt:lpstr>
      <vt:lpstr>Slide 12</vt:lpstr>
      <vt:lpstr>Primer za vežbu: E-mail aktivnost</vt:lpstr>
      <vt:lpstr>Slide 14</vt:lpstr>
      <vt:lpstr> Zapisi multinacionalnih servis provajdera</vt:lpstr>
      <vt:lpstr>Prikrivene istražne tehnike</vt:lpstr>
      <vt:lpstr>POVEZIVANJE IP ADRESE SA IDENTITETOM U STVARNOM SVETU </vt:lpstr>
      <vt:lpstr>DeMONSTRACIJA:   KOJA JE MOJA IP ADRESA? </vt:lpstr>
      <vt:lpstr>Zašto da ne?</vt:lpstr>
      <vt:lpstr>ISP Zapisi</vt:lpstr>
      <vt:lpstr>ISP zapisi: Pitanja</vt:lpstr>
      <vt:lpstr>Geolokacija: Pitanja</vt:lpstr>
      <vt:lpstr>Zašto ne?</vt:lpstr>
      <vt:lpstr>Korporacije  </vt:lpstr>
      <vt:lpstr>Čak i ako nađete računar...</vt:lpstr>
      <vt:lpstr>Neki više tehnički izazovi</vt:lpstr>
      <vt:lpstr>Izazovi</vt:lpstr>
      <vt:lpstr>Usluge anonimnosti </vt:lpstr>
      <vt:lpstr>Slide 29</vt:lpstr>
      <vt:lpstr>Enkripcija</vt:lpstr>
      <vt:lpstr>Carrier Grade NAT</vt:lpstr>
      <vt:lpstr>Sažetak</vt:lpstr>
      <vt:lpstr>Slide 33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Aleksandra</cp:lastModifiedBy>
  <cp:revision>299</cp:revision>
  <cp:lastPrinted>2016-05-18T07:38:13Z</cp:lastPrinted>
  <dcterms:created xsi:type="dcterms:W3CDTF">2013-06-24T06:40:18Z</dcterms:created>
  <dcterms:modified xsi:type="dcterms:W3CDTF">2017-10-08T10:57:32Z</dcterms:modified>
</cp:coreProperties>
</file>